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7" r:id="rId2"/>
    <p:sldId id="294" r:id="rId3"/>
    <p:sldId id="303" r:id="rId4"/>
    <p:sldId id="287" r:id="rId5"/>
    <p:sldId id="260" r:id="rId6"/>
    <p:sldId id="288" r:id="rId7"/>
    <p:sldId id="289" r:id="rId8"/>
    <p:sldId id="301" r:id="rId9"/>
    <p:sldId id="302" r:id="rId10"/>
    <p:sldId id="304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B4D0F-3E91-4DE3-95E4-30BAF3FE391E}" type="datetimeFigureOut">
              <a:rPr lang="da-DK" smtClean="0"/>
              <a:t>16-05-2019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A4A69-2E4D-444D-97E9-FD77D72EE5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6811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63A0-585D-431D-B972-1242D4450E51}" type="datetime2">
              <a:rPr lang="da-DK" smtClean="0"/>
              <a:t>16. maj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Eksamen, Adding value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D7E42-AD30-4B94-BE17-542F9E68E6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935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CEF9-5A8C-4C24-ACFF-4830590592D7}" type="datetime2">
              <a:rPr lang="da-DK" smtClean="0"/>
              <a:t>16. maj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Eksamen, Adding value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D7E42-AD30-4B94-BE17-542F9E68E6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372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612E-BE21-4B9F-A06D-13BE88326E35}" type="datetime2">
              <a:rPr lang="da-DK" smtClean="0"/>
              <a:t>16. maj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Eksamen, Adding value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D7E42-AD30-4B94-BE17-542F9E68E6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584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FFC4-065A-4C4C-9812-CD922E742284}" type="datetime2">
              <a:rPr lang="da-DK" smtClean="0"/>
              <a:t>16. maj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Eksamen, Adding value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D7E42-AD30-4B94-BE17-542F9E68E6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7332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697B-3D4E-4613-BC56-D929841413EE}" type="datetime2">
              <a:rPr lang="da-DK" smtClean="0"/>
              <a:t>16. maj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Eksamen, Adding value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D7E42-AD30-4B94-BE17-542F9E68E6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4060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0C617-A6AD-47B0-8FC0-E4BB3FFD08C2}" type="datetime2">
              <a:rPr lang="da-DK" smtClean="0"/>
              <a:t>16. maj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Eksamen, Adding value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D7E42-AD30-4B94-BE17-542F9E68E6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0033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BE91-82FB-4D7B-B8E9-41874633861C}" type="datetime2">
              <a:rPr lang="da-DK" smtClean="0"/>
              <a:t>16. maj 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Eksamen, Adding value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D7E42-AD30-4B94-BE17-542F9E68E6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154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6EE7-E017-4075-BAE0-5AFD79A49F01}" type="datetime2">
              <a:rPr lang="da-DK" smtClean="0"/>
              <a:t>16. maj 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Eksamen, Adding value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D7E42-AD30-4B94-BE17-542F9E68E6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836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2B5F-F93E-4FCD-849E-8EA086103B00}" type="datetime2">
              <a:rPr lang="da-DK" smtClean="0"/>
              <a:t>16. maj 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Eksamen, Adding value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D7E42-AD30-4B94-BE17-542F9E68E6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932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9392-AC0E-41EA-9F46-1F325AC684C5}" type="datetime2">
              <a:rPr lang="da-DK" smtClean="0"/>
              <a:t>16. maj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Eksamen, Adding value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D7E42-AD30-4B94-BE17-542F9E68E6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676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04DF-6FFD-4316-BC3C-1725DED8CD66}" type="datetime2">
              <a:rPr lang="da-DK" smtClean="0"/>
              <a:t>16. maj 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Eksamen, Adding value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D7E42-AD30-4B94-BE17-542F9E68E6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3702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1B0CA-F9D4-4882-9A72-8747B50F022C}" type="datetime2">
              <a:rPr lang="da-DK" smtClean="0"/>
              <a:t>16. maj 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Eksamen, Adding value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D7E42-AD30-4B94-BE17-542F9E68E6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0272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da-DK" dirty="0" smtClean="0"/>
              <a:t>Humanistisk </a:t>
            </a:r>
            <a:r>
              <a:rPr lang="da-DK" dirty="0" err="1" smtClean="0"/>
              <a:t>Entrepreneurship</a:t>
            </a:r>
            <a:r>
              <a:rPr lang="da-DK" dirty="0" smtClean="0"/>
              <a:t> 13</a:t>
            </a:r>
            <a:r>
              <a:rPr lang="da-DK" dirty="0"/>
              <a:t/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r>
              <a:rPr lang="da-DK" sz="4000" dirty="0" smtClean="0"/>
              <a:t>Eksamen</a:t>
            </a:r>
            <a:br>
              <a:rPr lang="da-DK" sz="4000" dirty="0" smtClean="0"/>
            </a:br>
            <a:r>
              <a:rPr lang="da-DK" sz="4000" dirty="0" smtClean="0"/>
              <a:t>Eksamenstræning</a:t>
            </a:r>
            <a:br>
              <a:rPr lang="da-DK" sz="4000" dirty="0" smtClean="0"/>
            </a:br>
            <a:r>
              <a:rPr lang="da-DK" sz="4000" dirty="0" err="1" smtClean="0"/>
              <a:t>Adding</a:t>
            </a:r>
            <a:r>
              <a:rPr lang="da-DK" sz="4000" dirty="0" smtClean="0"/>
              <a:t> </a:t>
            </a:r>
            <a:r>
              <a:rPr lang="da-DK" sz="4000" dirty="0" err="1" smtClean="0"/>
              <a:t>values</a:t>
            </a:r>
            <a:r>
              <a:rPr lang="da-DK" sz="4000" dirty="0" smtClean="0"/>
              <a:t> to the business model</a:t>
            </a:r>
            <a:br>
              <a:rPr lang="da-DK" sz="4000" dirty="0" smtClean="0"/>
            </a:br>
            <a:endParaRPr lang="en-US" dirty="0" smtClean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4700736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 smtClean="0"/>
              <a:t>forår 2019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 smtClean="0"/>
              <a:t>Pillon - KU</a:t>
            </a:r>
          </a:p>
        </p:txBody>
      </p:sp>
    </p:spTree>
    <p:extLst>
      <p:ext uri="{BB962C8B-B14F-4D97-AF65-F5344CB8AC3E}">
        <p14:creationId xmlns:p14="http://schemas.microsoft.com/office/powerpoint/2010/main" val="178616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123728" y="44624"/>
            <a:ext cx="6963622" cy="61701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a-DK" sz="2400" dirty="0" smtClean="0"/>
              <a:t>Beskriv 2-3 værdifulde indsigter som teksten ‘</a:t>
            </a:r>
            <a:r>
              <a:rPr lang="da-DK" sz="2400" dirty="0" err="1" smtClean="0"/>
              <a:t>Adding</a:t>
            </a:r>
            <a:r>
              <a:rPr lang="da-DK" sz="2400" dirty="0" smtClean="0"/>
              <a:t> </a:t>
            </a:r>
            <a:r>
              <a:rPr lang="da-DK" sz="2400" dirty="0" err="1" smtClean="0"/>
              <a:t>values</a:t>
            </a:r>
            <a:r>
              <a:rPr lang="da-DK" sz="2400" dirty="0" smtClean="0"/>
              <a:t> to the business model’ har givet jeres projekt.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3F91-7F07-42FC-B572-2C6897FD3030}" type="datetime2">
              <a:rPr lang="da-DK" smtClean="0"/>
              <a:t>16. maj 2019</a:t>
            </a:fld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Eksamen, Adding value</a:t>
            </a:r>
            <a:endParaRPr lang="en-US" dirty="0"/>
          </a:p>
        </p:txBody>
      </p:sp>
      <p:sp>
        <p:nvSpPr>
          <p:cNvPr id="9" name="Pladsholder til indhold 1"/>
          <p:cNvSpPr txBox="1">
            <a:spLocks/>
          </p:cNvSpPr>
          <p:nvPr/>
        </p:nvSpPr>
        <p:spPr>
          <a:xfrm>
            <a:off x="0" y="2348880"/>
            <a:ext cx="1872208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800" dirty="0" smtClean="0"/>
              <a:t>Pensu</a:t>
            </a:r>
            <a:r>
              <a:rPr lang="da-DK" sz="1800" dirty="0"/>
              <a:t>m</a:t>
            </a:r>
            <a:endParaRPr lang="da-DK" sz="1800" dirty="0" smtClean="0"/>
          </a:p>
          <a:p>
            <a:pPr marL="0" indent="0">
              <a:buNone/>
            </a:pPr>
            <a:r>
              <a:rPr lang="da-DK" sz="1800" dirty="0" smtClean="0"/>
              <a:t>Eksamen</a:t>
            </a:r>
          </a:p>
          <a:p>
            <a:pPr marL="0" indent="0">
              <a:buNone/>
            </a:pPr>
            <a:r>
              <a:rPr lang="da-DK" sz="1800" dirty="0" smtClean="0"/>
              <a:t>Eksamenstræning</a:t>
            </a:r>
          </a:p>
          <a:p>
            <a:pPr marL="0" indent="0">
              <a:buNone/>
            </a:pPr>
            <a:r>
              <a:rPr lang="da-DK" sz="1800" dirty="0" err="1">
                <a:solidFill>
                  <a:srgbClr val="FF0000"/>
                </a:solidFill>
              </a:rPr>
              <a:t>Adding</a:t>
            </a:r>
            <a:r>
              <a:rPr lang="da-DK" sz="1800" dirty="0">
                <a:solidFill>
                  <a:srgbClr val="FF0000"/>
                </a:solidFill>
              </a:rPr>
              <a:t> </a:t>
            </a:r>
            <a:r>
              <a:rPr lang="da-DK" sz="1800" dirty="0" err="1">
                <a:solidFill>
                  <a:srgbClr val="FF0000"/>
                </a:solidFill>
              </a:rPr>
              <a:t>values</a:t>
            </a:r>
            <a:r>
              <a:rPr lang="da-DK" sz="1800" dirty="0">
                <a:solidFill>
                  <a:srgbClr val="FF0000"/>
                </a:solidFill>
              </a:rPr>
              <a:t> to the business model</a:t>
            </a:r>
            <a:endParaRPr lang="da-DK" sz="1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30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9F1A-5A28-417C-A142-7A428FF275EF}" type="datetime2">
              <a:rPr lang="da-DK" smtClean="0"/>
              <a:t>16. maj 2019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Eksamen, Adding value</a:t>
            </a: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Pladsholder til indhold 1"/>
          <p:cNvSpPr txBox="1">
            <a:spLocks/>
          </p:cNvSpPr>
          <p:nvPr/>
        </p:nvSpPr>
        <p:spPr>
          <a:xfrm>
            <a:off x="0" y="2348880"/>
            <a:ext cx="1872208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800" dirty="0" smtClean="0">
                <a:solidFill>
                  <a:srgbClr val="FF0000"/>
                </a:solidFill>
              </a:rPr>
              <a:t>Pensu</a:t>
            </a:r>
            <a:r>
              <a:rPr lang="da-DK" sz="1800" dirty="0">
                <a:solidFill>
                  <a:srgbClr val="FF0000"/>
                </a:solidFill>
              </a:rPr>
              <a:t>m</a:t>
            </a:r>
            <a:endParaRPr lang="da-DK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a-DK" sz="1800" dirty="0" smtClean="0"/>
              <a:t>Eksamen</a:t>
            </a:r>
          </a:p>
          <a:p>
            <a:pPr marL="0" indent="0">
              <a:buNone/>
            </a:pPr>
            <a:r>
              <a:rPr lang="da-DK" sz="1800" dirty="0" smtClean="0"/>
              <a:t>Eksamenstræning</a:t>
            </a:r>
          </a:p>
          <a:p>
            <a:pPr marL="0" indent="0">
              <a:buNone/>
            </a:pPr>
            <a:r>
              <a:rPr lang="da-DK" sz="1800" dirty="0" err="1"/>
              <a:t>Adding</a:t>
            </a:r>
            <a:r>
              <a:rPr lang="da-DK" sz="1800" dirty="0"/>
              <a:t> </a:t>
            </a:r>
            <a:r>
              <a:rPr lang="da-DK" sz="1800" dirty="0" err="1"/>
              <a:t>values</a:t>
            </a:r>
            <a:r>
              <a:rPr lang="da-DK" sz="1800" dirty="0"/>
              <a:t> to the business model</a:t>
            </a:r>
            <a:endParaRPr lang="da-DK" sz="1800" dirty="0" smtClean="0"/>
          </a:p>
        </p:txBody>
      </p:sp>
    </p:spTree>
    <p:extLst>
      <p:ext uri="{BB962C8B-B14F-4D97-AF65-F5344CB8AC3E}">
        <p14:creationId xmlns:p14="http://schemas.microsoft.com/office/powerpoint/2010/main" val="303958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5B43-CBAE-4896-9815-030ACB3B5536}" type="datetime2">
              <a:rPr lang="da-DK" smtClean="0"/>
              <a:t>16. maj 2019</a:t>
            </a:fld>
            <a:endParaRPr lang="en-US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Eksamen, Adding value</a:t>
            </a:r>
            <a:endParaRPr lang="en-US" dirty="0"/>
          </a:p>
        </p:txBody>
      </p:sp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2051720" y="332656"/>
            <a:ext cx="7200800" cy="66247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2400" dirty="0" smtClean="0"/>
              <a:t>Prøveform</a:t>
            </a:r>
            <a:r>
              <a:rPr lang="da-DK" sz="2400" dirty="0"/>
              <a:t>: Fri mundtlig prøve med materiale i et emne, der aftales med underviseren.</a:t>
            </a:r>
          </a:p>
          <a:p>
            <a:pPr marL="0" indent="0">
              <a:buNone/>
            </a:pPr>
            <a:r>
              <a:rPr lang="da-DK" sz="2400" dirty="0" smtClean="0"/>
              <a:t>Bedømmelsesform</a:t>
            </a:r>
            <a:r>
              <a:rPr lang="da-DK" sz="2400" dirty="0"/>
              <a:t>: 7-trins-skalaen. Materialet vægter 30 % i bedømmelsen.</a:t>
            </a:r>
          </a:p>
          <a:p>
            <a:pPr marL="0" indent="0">
              <a:buNone/>
            </a:pPr>
            <a:endParaRPr lang="da-DK" sz="2400" dirty="0" smtClean="0"/>
          </a:p>
          <a:p>
            <a:pPr marL="0" indent="0">
              <a:buNone/>
            </a:pPr>
            <a:r>
              <a:rPr lang="da-DK" sz="2400" dirty="0" smtClean="0"/>
              <a:t>Omfang</a:t>
            </a:r>
            <a:r>
              <a:rPr lang="da-DK" sz="2400" dirty="0"/>
              <a:t>: Mundtlig prøve: 30 min. inkl. votering. Materiale: 3-5 normalsider.</a:t>
            </a:r>
          </a:p>
          <a:p>
            <a:pPr marL="0" indent="0">
              <a:buNone/>
            </a:pPr>
            <a:r>
              <a:rPr lang="da-DK" sz="2400" dirty="0"/>
              <a:t>Tilladte hjælpemidler: Alle.</a:t>
            </a:r>
          </a:p>
          <a:p>
            <a:pPr marL="0" indent="0">
              <a:buNone/>
            </a:pPr>
            <a:r>
              <a:rPr lang="da-DK" sz="2400" dirty="0"/>
              <a:t>Gruppeprøve: Prøven kan kun aflægges individuelt. Materialet kan udarbejdes i grupper med højst 3 deltagere.</a:t>
            </a:r>
          </a:p>
          <a:p>
            <a:pPr marL="0" indent="0">
              <a:buNone/>
            </a:pPr>
            <a:r>
              <a:rPr lang="da-DK" sz="2400" dirty="0"/>
              <a:t>Særlige bestemmelser Materialet kan bestå af en </a:t>
            </a:r>
            <a:r>
              <a:rPr lang="da-DK" sz="2400" dirty="0" err="1"/>
              <a:t>feasibility</a:t>
            </a:r>
            <a:r>
              <a:rPr lang="da-DK" sz="2400" dirty="0"/>
              <a:t> plan (eksplorativ forretningsplan), </a:t>
            </a:r>
            <a:r>
              <a:rPr lang="da-DK" sz="2400" dirty="0" smtClean="0"/>
              <a:t>en egentlig </a:t>
            </a:r>
            <a:r>
              <a:rPr lang="da-DK" sz="2400" dirty="0"/>
              <a:t>forretningsplan eller en innovationsanalyse af en virksomhed.</a:t>
            </a:r>
          </a:p>
        </p:txBody>
      </p:sp>
      <p:sp>
        <p:nvSpPr>
          <p:cNvPr id="7" name="Pladsholder til indhold 1"/>
          <p:cNvSpPr txBox="1">
            <a:spLocks/>
          </p:cNvSpPr>
          <p:nvPr/>
        </p:nvSpPr>
        <p:spPr>
          <a:xfrm>
            <a:off x="0" y="2348880"/>
            <a:ext cx="1872208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800" dirty="0" smtClean="0"/>
              <a:t>Pensu</a:t>
            </a:r>
            <a:r>
              <a:rPr lang="da-DK" sz="1800" dirty="0"/>
              <a:t>m</a:t>
            </a:r>
            <a:endParaRPr lang="da-DK" sz="1800" dirty="0" smtClean="0"/>
          </a:p>
          <a:p>
            <a:pPr marL="0" indent="0">
              <a:buNone/>
            </a:pPr>
            <a:r>
              <a:rPr lang="da-DK" sz="1800" dirty="0" smtClean="0">
                <a:solidFill>
                  <a:srgbClr val="FF0000"/>
                </a:solidFill>
              </a:rPr>
              <a:t>Eksamen</a:t>
            </a:r>
          </a:p>
          <a:p>
            <a:pPr marL="0" indent="0">
              <a:buNone/>
            </a:pPr>
            <a:r>
              <a:rPr lang="da-DK" sz="1800" dirty="0" smtClean="0"/>
              <a:t>Eksamenstræning</a:t>
            </a:r>
          </a:p>
          <a:p>
            <a:pPr marL="0" indent="0">
              <a:buNone/>
            </a:pPr>
            <a:r>
              <a:rPr lang="da-DK" sz="1800" dirty="0" err="1"/>
              <a:t>Adding</a:t>
            </a:r>
            <a:r>
              <a:rPr lang="da-DK" sz="1800" dirty="0"/>
              <a:t> </a:t>
            </a:r>
            <a:r>
              <a:rPr lang="da-DK" sz="1800" dirty="0" err="1"/>
              <a:t>values</a:t>
            </a:r>
            <a:r>
              <a:rPr lang="da-DK" sz="1800" dirty="0"/>
              <a:t> to the business model</a:t>
            </a:r>
            <a:endParaRPr lang="da-DK" sz="1800" dirty="0" smtClean="0"/>
          </a:p>
        </p:txBody>
      </p:sp>
    </p:spTree>
    <p:extLst>
      <p:ext uri="{BB962C8B-B14F-4D97-AF65-F5344CB8AC3E}">
        <p14:creationId xmlns:p14="http://schemas.microsoft.com/office/powerpoint/2010/main" val="187536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339752" y="404664"/>
            <a:ext cx="6696744" cy="58326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dirty="0"/>
              <a:t>Ved </a:t>
            </a:r>
            <a:r>
              <a:rPr lang="da-DK" sz="2400" b="1" dirty="0"/>
              <a:t>‘materiale’ </a:t>
            </a:r>
            <a:r>
              <a:rPr lang="da-DK" sz="2400" dirty="0" smtClean="0"/>
              <a:t>forstås </a:t>
            </a:r>
            <a:r>
              <a:rPr lang="da-DK" sz="2400" dirty="0"/>
              <a:t>et skriftligt oplæg på maksimalt 5</a:t>
            </a:r>
            <a:r>
              <a:rPr lang="da-DK" sz="2400" dirty="0" smtClean="0"/>
              <a:t> </a:t>
            </a:r>
            <a:r>
              <a:rPr lang="da-DK" sz="2400" dirty="0"/>
              <a:t>normalsider der indeholder</a:t>
            </a:r>
            <a:r>
              <a:rPr lang="da-DK" sz="2400" dirty="0" smtClean="0"/>
              <a:t>:</a:t>
            </a:r>
          </a:p>
          <a:p>
            <a:pPr marL="0" indent="0">
              <a:buNone/>
            </a:pPr>
            <a:endParaRPr lang="da-DK" sz="2400" dirty="0"/>
          </a:p>
          <a:p>
            <a:pPr marL="457200" indent="-457200">
              <a:buAutoNum type="arabicPeriod"/>
            </a:pPr>
            <a:r>
              <a:rPr lang="da-DK" sz="2400" dirty="0" smtClean="0"/>
              <a:t>Baggrund: En kort forklaring på valg af eksamensemne: feasibility plan (eksplorativ forretningsplan), en egentlig forretningsplan eller en innovationsanalyse af en virksomhed. Her </a:t>
            </a:r>
            <a:r>
              <a:rPr lang="da-DK" sz="2400" dirty="0"/>
              <a:t>kan </a:t>
            </a:r>
            <a:r>
              <a:rPr lang="da-DK" sz="2400" dirty="0" smtClean="0"/>
              <a:t>baggrundsinformation </a:t>
            </a:r>
            <a:r>
              <a:rPr lang="da-DK" sz="2400" dirty="0"/>
              <a:t>der </a:t>
            </a:r>
            <a:r>
              <a:rPr lang="da-DK" sz="2400" dirty="0" smtClean="0"/>
              <a:t>skønnes relevant medtages. </a:t>
            </a:r>
          </a:p>
          <a:p>
            <a:pPr marL="457200" indent="-457200">
              <a:buAutoNum type="arabicPeriod"/>
            </a:pPr>
            <a:r>
              <a:rPr lang="da-DK" sz="2400" dirty="0" smtClean="0"/>
              <a:t>Metodeafsnit: En kort redegøres </a:t>
            </a:r>
            <a:r>
              <a:rPr lang="da-DK" sz="2400" dirty="0"/>
              <a:t>for valgte teorier (f.eks. Blue Ocean), modeller (f.eks. Business Model </a:t>
            </a:r>
            <a:r>
              <a:rPr lang="da-DK" sz="2400" dirty="0" err="1"/>
              <a:t>Canvas</a:t>
            </a:r>
            <a:r>
              <a:rPr lang="da-DK" sz="2400" dirty="0"/>
              <a:t>) </a:t>
            </a:r>
            <a:r>
              <a:rPr lang="da-DK" sz="2400" dirty="0" smtClean="0"/>
              <a:t>og data (primær </a:t>
            </a:r>
            <a:r>
              <a:rPr lang="da-DK" sz="2400" dirty="0"/>
              <a:t>og sekundær data</a:t>
            </a:r>
            <a:r>
              <a:rPr lang="da-DK" sz="2400" dirty="0" smtClean="0"/>
              <a:t>)</a:t>
            </a:r>
          </a:p>
          <a:p>
            <a:pPr marL="457200" indent="-457200">
              <a:buAutoNum type="arabicPeriod"/>
            </a:pPr>
            <a:r>
              <a:rPr lang="da-DK" sz="2400" dirty="0" smtClean="0"/>
              <a:t>Synopsis (Resumé, </a:t>
            </a:r>
            <a:r>
              <a:rPr lang="da-DK" sz="2400" dirty="0" err="1" smtClean="0"/>
              <a:t>Executive</a:t>
            </a:r>
            <a:r>
              <a:rPr lang="da-DK" sz="2400" dirty="0" smtClean="0"/>
              <a:t> summary)</a:t>
            </a:r>
            <a:endParaRPr lang="da-DK" sz="2400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B730-DDC4-4632-A255-CE6ADD6ACFC6}" type="datetime2">
              <a:rPr lang="da-DK" smtClean="0"/>
              <a:t>16. maj 2019</a:t>
            </a:fld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Eksamen, Adding value</a:t>
            </a:r>
            <a:endParaRPr lang="en-US" dirty="0"/>
          </a:p>
        </p:txBody>
      </p:sp>
      <p:sp>
        <p:nvSpPr>
          <p:cNvPr id="9" name="Pladsholder til indhold 1"/>
          <p:cNvSpPr txBox="1">
            <a:spLocks/>
          </p:cNvSpPr>
          <p:nvPr/>
        </p:nvSpPr>
        <p:spPr>
          <a:xfrm>
            <a:off x="0" y="2348880"/>
            <a:ext cx="1872208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800" dirty="0" smtClean="0"/>
              <a:t>Pensu</a:t>
            </a:r>
            <a:r>
              <a:rPr lang="da-DK" sz="1800" dirty="0"/>
              <a:t>m</a:t>
            </a:r>
            <a:endParaRPr lang="da-DK" sz="1800" dirty="0" smtClean="0"/>
          </a:p>
          <a:p>
            <a:pPr marL="0" indent="0">
              <a:buNone/>
            </a:pPr>
            <a:r>
              <a:rPr lang="da-DK" sz="1800" dirty="0" smtClean="0">
                <a:solidFill>
                  <a:srgbClr val="FF0000"/>
                </a:solidFill>
              </a:rPr>
              <a:t>Eksamen</a:t>
            </a:r>
          </a:p>
          <a:p>
            <a:pPr marL="0" indent="0">
              <a:buNone/>
            </a:pPr>
            <a:r>
              <a:rPr lang="da-DK" sz="1800" dirty="0" smtClean="0"/>
              <a:t>Eksamenstræning</a:t>
            </a:r>
          </a:p>
          <a:p>
            <a:pPr marL="0" indent="0">
              <a:buNone/>
            </a:pPr>
            <a:r>
              <a:rPr lang="da-DK" sz="1800" dirty="0" err="1"/>
              <a:t>Adding</a:t>
            </a:r>
            <a:r>
              <a:rPr lang="da-DK" sz="1800" dirty="0"/>
              <a:t> </a:t>
            </a:r>
            <a:r>
              <a:rPr lang="da-DK" sz="1800" dirty="0" err="1"/>
              <a:t>values</a:t>
            </a:r>
            <a:r>
              <a:rPr lang="da-DK" sz="1800" dirty="0"/>
              <a:t> to the business model</a:t>
            </a:r>
            <a:endParaRPr lang="da-DK" sz="1800" dirty="0" smtClean="0"/>
          </a:p>
        </p:txBody>
      </p:sp>
    </p:spTree>
    <p:extLst>
      <p:ext uri="{BB962C8B-B14F-4D97-AF65-F5344CB8AC3E}">
        <p14:creationId xmlns:p14="http://schemas.microsoft.com/office/powerpoint/2010/main" val="1519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267744" y="72008"/>
            <a:ext cx="6429400" cy="6669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 smtClean="0"/>
              <a:t>Uddybende </a:t>
            </a:r>
            <a:r>
              <a:rPr lang="da-DK" sz="2400" dirty="0"/>
              <a:t>bemærkninger: </a:t>
            </a:r>
          </a:p>
          <a:p>
            <a:pPr marL="0" indent="0">
              <a:buNone/>
            </a:pPr>
            <a:r>
              <a:rPr lang="da-DK" sz="2400" b="1" dirty="0"/>
              <a:t> </a:t>
            </a:r>
            <a:endParaRPr lang="da-DK" sz="2400" dirty="0"/>
          </a:p>
          <a:p>
            <a:pPr marL="0" indent="0">
              <a:buNone/>
            </a:pPr>
            <a:r>
              <a:rPr lang="da-DK" sz="2400" dirty="0" smtClean="0"/>
              <a:t>Kernen </a:t>
            </a:r>
            <a:r>
              <a:rPr lang="da-DK" sz="2400" dirty="0"/>
              <a:t>i </a:t>
            </a:r>
            <a:r>
              <a:rPr lang="da-DK" sz="2400" b="1" dirty="0"/>
              <a:t>‘materiale’</a:t>
            </a:r>
            <a:r>
              <a:rPr lang="da-DK" sz="2400" dirty="0" smtClean="0"/>
              <a:t> </a:t>
            </a:r>
            <a:r>
              <a:rPr lang="da-DK" sz="2400" dirty="0"/>
              <a:t>og udgangspunktet for den mundtlige eksamination er punkt 3</a:t>
            </a:r>
            <a:r>
              <a:rPr lang="da-DK" sz="2400" dirty="0" smtClean="0"/>
              <a:t>.: Synopsis.</a:t>
            </a:r>
            <a:endParaRPr lang="da-DK" sz="2400" dirty="0"/>
          </a:p>
          <a:p>
            <a:pPr marL="0" indent="0">
              <a:buNone/>
            </a:pPr>
            <a:r>
              <a:rPr lang="da-DK" sz="2400" dirty="0"/>
              <a:t> </a:t>
            </a:r>
          </a:p>
          <a:p>
            <a:pPr marL="0" indent="0">
              <a:buNone/>
            </a:pPr>
            <a:r>
              <a:rPr lang="da-DK" sz="2400" dirty="0"/>
              <a:t>I </a:t>
            </a:r>
            <a:r>
              <a:rPr lang="da-DK" sz="2400" dirty="0" err="1" smtClean="0"/>
              <a:t>HEnt</a:t>
            </a:r>
            <a:r>
              <a:rPr lang="da-DK" sz="2400" dirty="0" smtClean="0"/>
              <a:t> er synopsis et skriftlig </a:t>
            </a:r>
            <a:r>
              <a:rPr lang="da-DK" sz="2400" dirty="0" err="1" smtClean="0"/>
              <a:t>pitch</a:t>
            </a:r>
            <a:r>
              <a:rPr lang="da-DK" sz="2400" dirty="0" smtClean="0"/>
              <a:t> der </a:t>
            </a:r>
            <a:r>
              <a:rPr lang="da-DK" sz="2400" dirty="0"/>
              <a:t>skal </a:t>
            </a:r>
            <a:r>
              <a:rPr lang="da-DK" sz="2400" dirty="0" smtClean="0"/>
              <a:t>motivere </a:t>
            </a:r>
            <a:r>
              <a:rPr lang="da-DK" sz="2400" dirty="0"/>
              <a:t>læseren </a:t>
            </a:r>
            <a:r>
              <a:rPr lang="da-DK" sz="2400" dirty="0" smtClean="0"/>
              <a:t>(bank/investor/mulig partner/andre interessenter som fx censor) til et uddybende møde (den individuelle mundtlige eksamen). </a:t>
            </a:r>
            <a:endParaRPr lang="da-DK" sz="2400" dirty="0"/>
          </a:p>
          <a:p>
            <a:pPr marL="0" indent="0">
              <a:buNone/>
            </a:pPr>
            <a:r>
              <a:rPr lang="da-DK" sz="2400" dirty="0"/>
              <a:t> </a:t>
            </a:r>
          </a:p>
          <a:p>
            <a:pPr marL="0" indent="0">
              <a:buNone/>
            </a:pPr>
            <a:r>
              <a:rPr lang="da-DK" sz="2400" dirty="0" smtClean="0"/>
              <a:t>Synopsis er en kondensat af  én af tre produkter</a:t>
            </a:r>
          </a:p>
          <a:p>
            <a:r>
              <a:rPr lang="da-DK" sz="2400" dirty="0" smtClean="0"/>
              <a:t>en forretningsplan</a:t>
            </a:r>
          </a:p>
          <a:p>
            <a:r>
              <a:rPr lang="da-DK" sz="2400" dirty="0" smtClean="0"/>
              <a:t>et feasibility study</a:t>
            </a:r>
          </a:p>
          <a:p>
            <a:r>
              <a:rPr lang="da-DK" sz="2400" dirty="0" smtClean="0"/>
              <a:t>eller et innovationsprojekt</a:t>
            </a:r>
            <a:endParaRPr lang="da-DK" sz="2400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D0BE4-03AC-4A78-B305-62A4DF677A45}" type="datetime2">
              <a:rPr lang="da-DK" smtClean="0"/>
              <a:t>16. maj 2019</a:t>
            </a:fld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Eksamen, Adding value</a:t>
            </a:r>
            <a:endParaRPr lang="en-US" dirty="0"/>
          </a:p>
        </p:txBody>
      </p:sp>
      <p:sp>
        <p:nvSpPr>
          <p:cNvPr id="9" name="Pladsholder til indhold 1"/>
          <p:cNvSpPr txBox="1">
            <a:spLocks/>
          </p:cNvSpPr>
          <p:nvPr/>
        </p:nvSpPr>
        <p:spPr>
          <a:xfrm>
            <a:off x="0" y="2348880"/>
            <a:ext cx="1872208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800" dirty="0" smtClean="0"/>
              <a:t>Pensu</a:t>
            </a:r>
            <a:r>
              <a:rPr lang="da-DK" sz="1800" dirty="0"/>
              <a:t>m</a:t>
            </a:r>
            <a:endParaRPr lang="da-DK" sz="1800" dirty="0" smtClean="0"/>
          </a:p>
          <a:p>
            <a:pPr marL="0" indent="0">
              <a:buNone/>
            </a:pPr>
            <a:r>
              <a:rPr lang="da-DK" sz="1800" dirty="0" smtClean="0">
                <a:solidFill>
                  <a:srgbClr val="FF0000"/>
                </a:solidFill>
              </a:rPr>
              <a:t>Eksamen</a:t>
            </a:r>
          </a:p>
          <a:p>
            <a:pPr marL="0" indent="0">
              <a:buNone/>
            </a:pPr>
            <a:r>
              <a:rPr lang="da-DK" sz="1800" dirty="0" smtClean="0"/>
              <a:t>Eksamenstræning</a:t>
            </a:r>
          </a:p>
          <a:p>
            <a:pPr marL="0" indent="0">
              <a:buNone/>
            </a:pPr>
            <a:r>
              <a:rPr lang="da-DK" sz="1800" dirty="0" err="1"/>
              <a:t>Adding</a:t>
            </a:r>
            <a:r>
              <a:rPr lang="da-DK" sz="1800" dirty="0"/>
              <a:t> </a:t>
            </a:r>
            <a:r>
              <a:rPr lang="da-DK" sz="1800" dirty="0" err="1"/>
              <a:t>values</a:t>
            </a:r>
            <a:r>
              <a:rPr lang="da-DK" sz="1800" dirty="0"/>
              <a:t> to the business model</a:t>
            </a:r>
            <a:endParaRPr lang="da-DK" sz="1800" dirty="0" smtClean="0"/>
          </a:p>
        </p:txBody>
      </p:sp>
    </p:spTree>
    <p:extLst>
      <p:ext uri="{BB962C8B-B14F-4D97-AF65-F5344CB8AC3E}">
        <p14:creationId xmlns:p14="http://schemas.microsoft.com/office/powerpoint/2010/main" val="16339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123728" y="116632"/>
            <a:ext cx="6552728" cy="62646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a-DK" sz="2400" u="sng" dirty="0" smtClean="0"/>
              <a:t>Forslag</a:t>
            </a:r>
            <a:r>
              <a:rPr lang="da-DK" sz="2400" dirty="0" smtClean="0"/>
              <a:t> til synopsis af forretningsplan (se også </a:t>
            </a:r>
            <a:r>
              <a:rPr lang="da-DK" sz="2400" dirty="0"/>
              <a:t>gennemgået materiale over forretningsplanen)</a:t>
            </a:r>
            <a:endParaRPr lang="da-DK" sz="2400" dirty="0" smtClean="0"/>
          </a:p>
          <a:p>
            <a:pPr>
              <a:buNone/>
            </a:pPr>
            <a:endParaRPr lang="da-DK" sz="2400" dirty="0" smtClean="0"/>
          </a:p>
          <a:p>
            <a:r>
              <a:rPr lang="en-US" sz="2400" dirty="0" err="1" smtClean="0"/>
              <a:t>Idégrundlag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Personlige</a:t>
            </a:r>
            <a:r>
              <a:rPr lang="en-US" sz="2400" dirty="0" smtClean="0"/>
              <a:t> </a:t>
            </a:r>
            <a:r>
              <a:rPr lang="en-US" sz="2400" dirty="0" err="1" smtClean="0"/>
              <a:t>ressourcer</a:t>
            </a:r>
            <a:r>
              <a:rPr lang="en-US" sz="2400" dirty="0" smtClean="0"/>
              <a:t> </a:t>
            </a:r>
            <a:r>
              <a:rPr lang="en-US" sz="2400" dirty="0" err="1" smtClean="0"/>
              <a:t>og</a:t>
            </a:r>
            <a:r>
              <a:rPr lang="en-US" sz="2400" dirty="0" smtClean="0"/>
              <a:t> </a:t>
            </a:r>
            <a:r>
              <a:rPr lang="en-US" sz="2400" dirty="0" err="1" smtClean="0"/>
              <a:t>mål</a:t>
            </a:r>
            <a:endParaRPr lang="en-US" sz="2400" dirty="0" smtClean="0"/>
          </a:p>
          <a:p>
            <a:r>
              <a:rPr lang="en-US" sz="2400" dirty="0" err="1"/>
              <a:t>Organisering</a:t>
            </a:r>
            <a:r>
              <a:rPr lang="en-US" sz="2400" dirty="0"/>
              <a:t> </a:t>
            </a:r>
            <a:r>
              <a:rPr lang="en-US" sz="2400" dirty="0" err="1"/>
              <a:t>af</a:t>
            </a:r>
            <a:r>
              <a:rPr lang="en-US" sz="2400" dirty="0"/>
              <a:t> </a:t>
            </a:r>
            <a:r>
              <a:rPr lang="en-US" sz="2400" dirty="0" err="1"/>
              <a:t>virksomheden</a:t>
            </a:r>
            <a:endParaRPr lang="en-US" sz="2400" dirty="0"/>
          </a:p>
          <a:p>
            <a:r>
              <a:rPr lang="en-US" sz="2400" dirty="0" smtClean="0"/>
              <a:t>Interne (</a:t>
            </a:r>
            <a:r>
              <a:rPr lang="en-US" sz="2400" dirty="0" err="1" smtClean="0"/>
              <a:t>fx</a:t>
            </a:r>
            <a:r>
              <a:rPr lang="en-US" sz="2400" dirty="0" smtClean="0"/>
              <a:t> Canvas, </a:t>
            </a:r>
            <a:r>
              <a:rPr lang="en-US" sz="2400" dirty="0" err="1" smtClean="0"/>
              <a:t>inkl</a:t>
            </a:r>
            <a:r>
              <a:rPr lang="en-US" sz="2400" dirty="0" smtClean="0"/>
              <a:t>. </a:t>
            </a:r>
            <a:r>
              <a:rPr lang="en-US" sz="2400" dirty="0" err="1" smtClean="0"/>
              <a:t>kundesegmenter</a:t>
            </a:r>
            <a:r>
              <a:rPr lang="en-US" sz="2400" dirty="0" smtClean="0"/>
              <a:t>) </a:t>
            </a:r>
            <a:r>
              <a:rPr lang="en-US" sz="2400" dirty="0" err="1" smtClean="0"/>
              <a:t>og</a:t>
            </a:r>
            <a:r>
              <a:rPr lang="en-US" sz="2400" dirty="0" smtClean="0"/>
              <a:t> </a:t>
            </a:r>
            <a:r>
              <a:rPr lang="en-US" sz="2400" dirty="0" err="1" smtClean="0"/>
              <a:t>eksterne</a:t>
            </a:r>
            <a:r>
              <a:rPr lang="en-US" sz="2400" dirty="0" smtClean="0"/>
              <a:t> (</a:t>
            </a:r>
            <a:r>
              <a:rPr lang="en-US" sz="2400" dirty="0" err="1" smtClean="0"/>
              <a:t>fx</a:t>
            </a:r>
            <a:r>
              <a:rPr lang="en-US" sz="2400" dirty="0" smtClean="0"/>
              <a:t> Porters 5, PEST) </a:t>
            </a:r>
            <a:r>
              <a:rPr lang="en-US" sz="2400" dirty="0" err="1" smtClean="0"/>
              <a:t>analyser</a:t>
            </a:r>
            <a:endParaRPr lang="en-US" sz="2400" dirty="0" smtClean="0"/>
          </a:p>
          <a:p>
            <a:r>
              <a:rPr lang="en-US" sz="2400" dirty="0" smtClean="0"/>
              <a:t>SWOT-</a:t>
            </a:r>
            <a:r>
              <a:rPr lang="en-US" sz="2400" dirty="0" err="1" smtClean="0"/>
              <a:t>analyse</a:t>
            </a:r>
            <a:endParaRPr lang="en-US" sz="2400" dirty="0" smtClean="0"/>
          </a:p>
          <a:p>
            <a:r>
              <a:rPr lang="en-US" sz="2400" dirty="0" err="1" smtClean="0"/>
              <a:t>Markedsføring</a:t>
            </a:r>
            <a:r>
              <a:rPr lang="en-US" sz="2400" dirty="0" smtClean="0"/>
              <a:t> (</a:t>
            </a:r>
            <a:r>
              <a:rPr lang="en-US" sz="2400" dirty="0" err="1" smtClean="0"/>
              <a:t>smp</a:t>
            </a:r>
            <a:r>
              <a:rPr lang="en-US" sz="2400" dirty="0" smtClean="0"/>
              <a:t>, 4/7 P)</a:t>
            </a:r>
          </a:p>
          <a:p>
            <a:r>
              <a:rPr lang="en-US" sz="2400" dirty="0" err="1" smtClean="0"/>
              <a:t>Udvikling</a:t>
            </a:r>
            <a:r>
              <a:rPr lang="en-US" sz="2400" dirty="0" smtClean="0"/>
              <a:t> </a:t>
            </a:r>
            <a:r>
              <a:rPr lang="en-US" sz="2400" dirty="0" err="1" smtClean="0"/>
              <a:t>og</a:t>
            </a:r>
            <a:r>
              <a:rPr lang="en-US" sz="2400" dirty="0" smtClean="0"/>
              <a:t> </a:t>
            </a:r>
            <a:r>
              <a:rPr lang="en-US" sz="2400" dirty="0" err="1" smtClean="0"/>
              <a:t>skalérbarhed</a:t>
            </a:r>
            <a:endParaRPr lang="en-US" sz="2400" dirty="0" smtClean="0"/>
          </a:p>
          <a:p>
            <a:r>
              <a:rPr lang="en-US" sz="2400" dirty="0" err="1">
                <a:solidFill>
                  <a:srgbClr val="FF0000"/>
                </a:solidFill>
              </a:rPr>
              <a:t>Skitserede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budgetter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og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forslag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på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finansiering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BB942-F1CA-4259-9A0D-32B7C3EDC03D}" type="datetime2">
              <a:rPr lang="da-DK" smtClean="0"/>
              <a:t>16. maj 2019</a:t>
            </a:fld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Eksamen, Adding value</a:t>
            </a:r>
            <a:endParaRPr lang="en-US"/>
          </a:p>
        </p:txBody>
      </p:sp>
      <p:sp>
        <p:nvSpPr>
          <p:cNvPr id="8" name="Pladsholder til indhold 1"/>
          <p:cNvSpPr txBox="1">
            <a:spLocks/>
          </p:cNvSpPr>
          <p:nvPr/>
        </p:nvSpPr>
        <p:spPr>
          <a:xfrm>
            <a:off x="0" y="2348880"/>
            <a:ext cx="1872208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800" dirty="0" smtClean="0"/>
              <a:t>Pensu</a:t>
            </a:r>
            <a:r>
              <a:rPr lang="da-DK" sz="1800" dirty="0"/>
              <a:t>m</a:t>
            </a:r>
            <a:endParaRPr lang="da-DK" sz="1800" dirty="0" smtClean="0"/>
          </a:p>
          <a:p>
            <a:pPr marL="0" indent="0">
              <a:buNone/>
            </a:pPr>
            <a:r>
              <a:rPr lang="da-DK" sz="1800" dirty="0" smtClean="0">
                <a:solidFill>
                  <a:srgbClr val="FF0000"/>
                </a:solidFill>
              </a:rPr>
              <a:t>Eksamen</a:t>
            </a:r>
          </a:p>
          <a:p>
            <a:pPr marL="0" indent="0">
              <a:buNone/>
            </a:pPr>
            <a:r>
              <a:rPr lang="da-DK" sz="1800" dirty="0" smtClean="0"/>
              <a:t>Eksamenstræning</a:t>
            </a:r>
          </a:p>
          <a:p>
            <a:pPr marL="0" indent="0">
              <a:buNone/>
            </a:pPr>
            <a:r>
              <a:rPr lang="da-DK" sz="1800" dirty="0" err="1"/>
              <a:t>Adding</a:t>
            </a:r>
            <a:r>
              <a:rPr lang="da-DK" sz="1800" dirty="0"/>
              <a:t> </a:t>
            </a:r>
            <a:r>
              <a:rPr lang="da-DK" sz="1800" dirty="0" err="1"/>
              <a:t>values</a:t>
            </a:r>
            <a:r>
              <a:rPr lang="da-DK" sz="1800" dirty="0"/>
              <a:t> to the business model</a:t>
            </a:r>
            <a:endParaRPr lang="da-DK" sz="1800" dirty="0" smtClean="0"/>
          </a:p>
        </p:txBody>
      </p:sp>
    </p:spTree>
    <p:extLst>
      <p:ext uri="{BB962C8B-B14F-4D97-AF65-F5344CB8AC3E}">
        <p14:creationId xmlns:p14="http://schemas.microsoft.com/office/powerpoint/2010/main" val="176214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123728" y="116632"/>
            <a:ext cx="7020272" cy="62646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a-DK" sz="2400" u="sng" dirty="0"/>
              <a:t>Forslag</a:t>
            </a:r>
            <a:r>
              <a:rPr lang="da-DK" sz="2400" dirty="0"/>
              <a:t> til synopsis </a:t>
            </a:r>
            <a:r>
              <a:rPr lang="da-DK" sz="2400" dirty="0" smtClean="0"/>
              <a:t>af et f</a:t>
            </a:r>
            <a:r>
              <a:rPr lang="en-US" sz="2400" dirty="0" err="1" smtClean="0"/>
              <a:t>easibility</a:t>
            </a:r>
            <a:r>
              <a:rPr lang="en-US" sz="2400" dirty="0" smtClean="0"/>
              <a:t> study</a:t>
            </a:r>
            <a:r>
              <a:rPr lang="da-DK" sz="2400" dirty="0" smtClean="0"/>
              <a:t>. En </a:t>
            </a:r>
            <a:r>
              <a:rPr lang="en-US" sz="2400" dirty="0" smtClean="0"/>
              <a:t>Feasibility study </a:t>
            </a:r>
            <a:r>
              <a:rPr lang="da-DK" sz="2400" dirty="0" smtClean="0"/>
              <a:t>skal afklare</a:t>
            </a:r>
            <a:r>
              <a:rPr lang="da-DK" sz="2400" dirty="0"/>
              <a:t>, om en forretningsidé er ‘</a:t>
            </a:r>
            <a:r>
              <a:rPr lang="da-DK" sz="2400" dirty="0" err="1"/>
              <a:t>feasible</a:t>
            </a:r>
            <a:r>
              <a:rPr lang="da-DK" sz="2400" dirty="0"/>
              <a:t>’ (‘</a:t>
            </a:r>
            <a:r>
              <a:rPr lang="da-DK" sz="2400" dirty="0" err="1"/>
              <a:t>ladesiggørelig</a:t>
            </a:r>
            <a:r>
              <a:rPr lang="da-DK" sz="2400" dirty="0"/>
              <a:t>’) og er skridtet før en egentlig forretningsplan</a:t>
            </a:r>
            <a:endParaRPr lang="en-US" sz="2400" dirty="0"/>
          </a:p>
          <a:p>
            <a:pPr>
              <a:buNone/>
            </a:pPr>
            <a:endParaRPr lang="da-DK" sz="2400" dirty="0" smtClean="0"/>
          </a:p>
          <a:p>
            <a:r>
              <a:rPr lang="en-US" sz="2400" dirty="0" err="1" smtClean="0"/>
              <a:t>Idégrundlag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Personlige</a:t>
            </a:r>
            <a:r>
              <a:rPr lang="en-US" sz="2400" dirty="0" smtClean="0"/>
              <a:t> </a:t>
            </a:r>
            <a:r>
              <a:rPr lang="en-US" sz="2400" dirty="0" err="1" smtClean="0"/>
              <a:t>ressourcer</a:t>
            </a:r>
            <a:r>
              <a:rPr lang="en-US" sz="2400" dirty="0" smtClean="0"/>
              <a:t> </a:t>
            </a:r>
            <a:r>
              <a:rPr lang="en-US" sz="2400" dirty="0" err="1" smtClean="0"/>
              <a:t>og</a:t>
            </a:r>
            <a:r>
              <a:rPr lang="en-US" sz="2400" dirty="0" smtClean="0"/>
              <a:t> </a:t>
            </a:r>
            <a:r>
              <a:rPr lang="en-US" sz="2400" dirty="0" err="1" smtClean="0"/>
              <a:t>mål</a:t>
            </a:r>
            <a:endParaRPr lang="en-US" sz="2400" dirty="0" smtClean="0"/>
          </a:p>
          <a:p>
            <a:r>
              <a:rPr lang="en-US" sz="2400" dirty="0" err="1"/>
              <a:t>Organisering</a:t>
            </a:r>
            <a:r>
              <a:rPr lang="en-US" sz="2400" dirty="0"/>
              <a:t> </a:t>
            </a:r>
            <a:r>
              <a:rPr lang="en-US" sz="2400" dirty="0" err="1"/>
              <a:t>af</a:t>
            </a:r>
            <a:r>
              <a:rPr lang="en-US" sz="2400" dirty="0"/>
              <a:t> </a:t>
            </a:r>
            <a:r>
              <a:rPr lang="en-US" sz="2400" dirty="0" err="1"/>
              <a:t>virksomheden</a:t>
            </a:r>
            <a:endParaRPr lang="en-US" sz="2400" dirty="0"/>
          </a:p>
          <a:p>
            <a:r>
              <a:rPr lang="en-US" sz="2400" dirty="0"/>
              <a:t>Interne (</a:t>
            </a:r>
            <a:r>
              <a:rPr lang="en-US" sz="2400" dirty="0" err="1"/>
              <a:t>fx</a:t>
            </a:r>
            <a:r>
              <a:rPr lang="en-US" sz="2400" dirty="0"/>
              <a:t> Canvas, </a:t>
            </a:r>
            <a:r>
              <a:rPr lang="en-US" sz="2400" dirty="0" err="1"/>
              <a:t>inkl</a:t>
            </a:r>
            <a:r>
              <a:rPr lang="en-US" sz="2400" dirty="0"/>
              <a:t>. </a:t>
            </a:r>
            <a:r>
              <a:rPr lang="en-US" sz="2400" dirty="0" err="1"/>
              <a:t>kundesegmenter</a:t>
            </a:r>
            <a:r>
              <a:rPr lang="en-US" sz="2400" dirty="0"/>
              <a:t>) </a:t>
            </a:r>
            <a:r>
              <a:rPr lang="en-US" sz="2400" dirty="0" err="1"/>
              <a:t>og</a:t>
            </a:r>
            <a:r>
              <a:rPr lang="en-US" sz="2400" dirty="0"/>
              <a:t> </a:t>
            </a:r>
            <a:r>
              <a:rPr lang="en-US" sz="2400" dirty="0" err="1"/>
              <a:t>eksterne</a:t>
            </a:r>
            <a:r>
              <a:rPr lang="en-US" sz="2400" dirty="0"/>
              <a:t> (</a:t>
            </a:r>
            <a:r>
              <a:rPr lang="en-US" sz="2400" dirty="0" err="1"/>
              <a:t>fx</a:t>
            </a:r>
            <a:r>
              <a:rPr lang="en-US" sz="2400" dirty="0"/>
              <a:t> Porters 5, PEST) </a:t>
            </a:r>
            <a:r>
              <a:rPr lang="en-US" sz="2400" dirty="0" err="1"/>
              <a:t>analyser</a:t>
            </a:r>
            <a:endParaRPr lang="en-US" sz="2400" dirty="0"/>
          </a:p>
          <a:p>
            <a:r>
              <a:rPr lang="en-US" sz="2400" dirty="0" smtClean="0"/>
              <a:t>SWOT-</a:t>
            </a:r>
            <a:r>
              <a:rPr lang="en-US" sz="2400" dirty="0" err="1" smtClean="0"/>
              <a:t>analyse</a:t>
            </a:r>
            <a:endParaRPr lang="en-US" sz="2400" dirty="0" smtClean="0"/>
          </a:p>
          <a:p>
            <a:r>
              <a:rPr lang="en-US" sz="2400" dirty="0" err="1" smtClean="0"/>
              <a:t>Markedsføring</a:t>
            </a:r>
            <a:r>
              <a:rPr lang="en-US" sz="2400" dirty="0" smtClean="0"/>
              <a:t> (4/7 P)</a:t>
            </a:r>
          </a:p>
          <a:p>
            <a:r>
              <a:rPr lang="en-US" sz="2400" dirty="0" err="1" smtClean="0"/>
              <a:t>Udvikling</a:t>
            </a:r>
            <a:r>
              <a:rPr lang="en-US" sz="2400" dirty="0" smtClean="0"/>
              <a:t> </a:t>
            </a:r>
            <a:r>
              <a:rPr lang="en-US" sz="2400" dirty="0" err="1" smtClean="0"/>
              <a:t>og</a:t>
            </a:r>
            <a:r>
              <a:rPr lang="en-US" sz="2400" dirty="0" smtClean="0"/>
              <a:t> </a:t>
            </a:r>
            <a:r>
              <a:rPr lang="en-US" sz="2400" dirty="0" err="1" smtClean="0"/>
              <a:t>skalérbarhed</a:t>
            </a:r>
            <a:endParaRPr lang="en-US" sz="2400" dirty="0" smtClean="0"/>
          </a:p>
          <a:p>
            <a:r>
              <a:rPr lang="en-US" sz="2400" dirty="0" err="1">
                <a:solidFill>
                  <a:srgbClr val="FF0000"/>
                </a:solidFill>
              </a:rPr>
              <a:t>Skitserede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budgetter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og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forslag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på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finansiering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EB07-6FE7-4398-AAE7-119AF2524B3A}" type="datetime2">
              <a:rPr lang="da-DK" smtClean="0"/>
              <a:t>16. maj 2019</a:t>
            </a:fld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Eksamen, Adding value</a:t>
            </a:r>
            <a:endParaRPr lang="en-US"/>
          </a:p>
        </p:txBody>
      </p:sp>
      <p:sp>
        <p:nvSpPr>
          <p:cNvPr id="8" name="Pladsholder til indhold 1"/>
          <p:cNvSpPr txBox="1">
            <a:spLocks/>
          </p:cNvSpPr>
          <p:nvPr/>
        </p:nvSpPr>
        <p:spPr>
          <a:xfrm>
            <a:off x="0" y="2348880"/>
            <a:ext cx="1872208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800" dirty="0" smtClean="0"/>
              <a:t>Pensu</a:t>
            </a:r>
            <a:r>
              <a:rPr lang="da-DK" sz="1800" dirty="0"/>
              <a:t>m</a:t>
            </a:r>
            <a:endParaRPr lang="da-DK" sz="1800" dirty="0" smtClean="0"/>
          </a:p>
          <a:p>
            <a:pPr marL="0" indent="0">
              <a:buNone/>
            </a:pPr>
            <a:r>
              <a:rPr lang="da-DK" sz="1800" dirty="0" smtClean="0">
                <a:solidFill>
                  <a:srgbClr val="FF0000"/>
                </a:solidFill>
              </a:rPr>
              <a:t>Eksamen</a:t>
            </a:r>
          </a:p>
          <a:p>
            <a:pPr marL="0" indent="0">
              <a:buNone/>
            </a:pPr>
            <a:r>
              <a:rPr lang="da-DK" sz="1800" dirty="0" smtClean="0"/>
              <a:t>Eksamenstræning</a:t>
            </a:r>
          </a:p>
          <a:p>
            <a:pPr marL="0" indent="0">
              <a:buNone/>
            </a:pPr>
            <a:r>
              <a:rPr lang="da-DK" sz="1800" dirty="0" err="1"/>
              <a:t>Adding</a:t>
            </a:r>
            <a:r>
              <a:rPr lang="da-DK" sz="1800" dirty="0"/>
              <a:t> </a:t>
            </a:r>
            <a:r>
              <a:rPr lang="da-DK" sz="1800" dirty="0" err="1"/>
              <a:t>values</a:t>
            </a:r>
            <a:r>
              <a:rPr lang="da-DK" sz="1800" dirty="0"/>
              <a:t> to the business model</a:t>
            </a:r>
            <a:endParaRPr lang="da-DK" sz="1800" dirty="0" smtClean="0"/>
          </a:p>
        </p:txBody>
      </p:sp>
    </p:spTree>
    <p:extLst>
      <p:ext uri="{BB962C8B-B14F-4D97-AF65-F5344CB8AC3E}">
        <p14:creationId xmlns:p14="http://schemas.microsoft.com/office/powerpoint/2010/main" val="156606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123728" y="44624"/>
            <a:ext cx="6963622" cy="61701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a-DK" sz="2400" u="sng" dirty="0"/>
              <a:t>Forslag</a:t>
            </a:r>
            <a:r>
              <a:rPr lang="da-DK" sz="2400" dirty="0"/>
              <a:t> til </a:t>
            </a:r>
            <a:r>
              <a:rPr lang="da-DK" sz="2400" dirty="0" smtClean="0"/>
              <a:t>resumé af </a:t>
            </a:r>
            <a:r>
              <a:rPr lang="da-DK" sz="2400" dirty="0"/>
              <a:t>innovationsanalyse </a:t>
            </a:r>
            <a:r>
              <a:rPr lang="da-DK" sz="2400" dirty="0" smtClean="0"/>
              <a:t>og projektbeskrivelse for </a:t>
            </a:r>
            <a:r>
              <a:rPr lang="da-DK" sz="2400" dirty="0" err="1" smtClean="0"/>
              <a:t>intrapreneurer</a:t>
            </a:r>
            <a:r>
              <a:rPr lang="da-DK" sz="2400" dirty="0" smtClean="0"/>
              <a:t> </a:t>
            </a:r>
          </a:p>
          <a:p>
            <a:pPr>
              <a:buNone/>
            </a:pPr>
            <a:endParaRPr lang="da-DK" sz="2400" dirty="0" smtClean="0"/>
          </a:p>
          <a:p>
            <a:r>
              <a:rPr lang="en-US" sz="2400" dirty="0" err="1" smtClean="0"/>
              <a:t>Idégrundlag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Personlige</a:t>
            </a:r>
            <a:r>
              <a:rPr lang="en-US" sz="2400" dirty="0" smtClean="0"/>
              <a:t> </a:t>
            </a:r>
            <a:r>
              <a:rPr lang="en-US" sz="2400" dirty="0" err="1" smtClean="0"/>
              <a:t>ressourcer</a:t>
            </a:r>
            <a:r>
              <a:rPr lang="en-US" sz="2400" dirty="0" smtClean="0"/>
              <a:t> </a:t>
            </a:r>
            <a:r>
              <a:rPr lang="en-US" sz="2400" dirty="0" err="1" smtClean="0"/>
              <a:t>og</a:t>
            </a:r>
            <a:r>
              <a:rPr lang="en-US" sz="2400" dirty="0" smtClean="0"/>
              <a:t> </a:t>
            </a:r>
            <a:r>
              <a:rPr lang="en-US" sz="2400" dirty="0" err="1" smtClean="0"/>
              <a:t>mål</a:t>
            </a:r>
            <a:endParaRPr lang="en-US" sz="2400" dirty="0" smtClean="0"/>
          </a:p>
          <a:p>
            <a:r>
              <a:rPr lang="en-US" sz="2400" dirty="0" err="1" smtClean="0"/>
              <a:t>Sammenarbejdsform</a:t>
            </a:r>
            <a:r>
              <a:rPr lang="en-US" sz="2400" dirty="0" smtClean="0"/>
              <a:t> med </a:t>
            </a:r>
            <a:r>
              <a:rPr lang="en-US" sz="2400" dirty="0" err="1" smtClean="0"/>
              <a:t>virksomheden</a:t>
            </a:r>
            <a:endParaRPr lang="en-US" sz="2400" dirty="0" smtClean="0"/>
          </a:p>
          <a:p>
            <a:r>
              <a:rPr lang="en-US" sz="2400" dirty="0"/>
              <a:t>Interne (</a:t>
            </a:r>
            <a:r>
              <a:rPr lang="en-US" sz="2400" dirty="0" err="1"/>
              <a:t>fx</a:t>
            </a:r>
            <a:r>
              <a:rPr lang="en-US" sz="2400" dirty="0"/>
              <a:t> Canvas, </a:t>
            </a:r>
            <a:r>
              <a:rPr lang="en-US" sz="2400" dirty="0" err="1"/>
              <a:t>inkl</a:t>
            </a:r>
            <a:r>
              <a:rPr lang="en-US" sz="2400" dirty="0"/>
              <a:t>. </a:t>
            </a:r>
            <a:r>
              <a:rPr lang="en-US" sz="2400" dirty="0" err="1"/>
              <a:t>kundesegmenter</a:t>
            </a:r>
            <a:r>
              <a:rPr lang="en-US" sz="2400" dirty="0"/>
              <a:t>) </a:t>
            </a:r>
            <a:r>
              <a:rPr lang="en-US" sz="2400" dirty="0" err="1"/>
              <a:t>og</a:t>
            </a:r>
            <a:r>
              <a:rPr lang="en-US" sz="2400" dirty="0"/>
              <a:t> </a:t>
            </a:r>
            <a:r>
              <a:rPr lang="en-US" sz="2400" dirty="0" err="1"/>
              <a:t>eksterne</a:t>
            </a:r>
            <a:r>
              <a:rPr lang="en-US" sz="2400" dirty="0"/>
              <a:t> (</a:t>
            </a:r>
            <a:r>
              <a:rPr lang="en-US" sz="2400" dirty="0" err="1"/>
              <a:t>fx</a:t>
            </a:r>
            <a:r>
              <a:rPr lang="en-US" sz="2400" dirty="0"/>
              <a:t> Porters 5, PEST) </a:t>
            </a:r>
            <a:r>
              <a:rPr lang="en-US" sz="2400" dirty="0" err="1"/>
              <a:t>analyser</a:t>
            </a:r>
            <a:endParaRPr lang="en-US" sz="2400" dirty="0"/>
          </a:p>
          <a:p>
            <a:r>
              <a:rPr lang="en-US" sz="2400" dirty="0" err="1" smtClean="0"/>
              <a:t>Evt</a:t>
            </a:r>
            <a:r>
              <a:rPr lang="en-US" sz="2400" dirty="0" smtClean="0"/>
              <a:t>. SWOT-</a:t>
            </a:r>
            <a:r>
              <a:rPr lang="en-US" sz="2400" dirty="0" err="1" smtClean="0"/>
              <a:t>analyse</a:t>
            </a:r>
            <a:endParaRPr lang="en-US" sz="2400" dirty="0" smtClean="0"/>
          </a:p>
          <a:p>
            <a:r>
              <a:rPr lang="en-US" sz="2400" dirty="0"/>
              <a:t>Innovation (canvas, </a:t>
            </a:r>
            <a:r>
              <a:rPr lang="en-US" sz="2400" dirty="0" err="1"/>
              <a:t>ny</a:t>
            </a:r>
            <a:r>
              <a:rPr lang="en-US" sz="2400" dirty="0"/>
              <a:t> </a:t>
            </a:r>
            <a:r>
              <a:rPr lang="en-US" sz="2400" dirty="0" err="1"/>
              <a:t>eller</a:t>
            </a:r>
            <a:r>
              <a:rPr lang="en-US" sz="2400" dirty="0"/>
              <a:t> </a:t>
            </a:r>
            <a:r>
              <a:rPr lang="en-US" sz="2400" dirty="0" err="1"/>
              <a:t>tilføjet</a:t>
            </a:r>
            <a:r>
              <a:rPr lang="en-US" sz="2400" dirty="0"/>
              <a:t> med </a:t>
            </a:r>
            <a:r>
              <a:rPr lang="en-US" sz="2400" dirty="0" err="1"/>
              <a:t>anden</a:t>
            </a:r>
            <a:r>
              <a:rPr lang="en-US" sz="2400" dirty="0"/>
              <a:t> font/</a:t>
            </a:r>
            <a:r>
              <a:rPr lang="en-US" sz="2400" dirty="0" err="1"/>
              <a:t>farve</a:t>
            </a:r>
            <a:r>
              <a:rPr lang="en-US" sz="2400" dirty="0"/>
              <a:t>) </a:t>
            </a:r>
            <a:endParaRPr lang="en-US" sz="2400" dirty="0" smtClean="0"/>
          </a:p>
          <a:p>
            <a:r>
              <a:rPr lang="en-US" sz="2400" dirty="0" err="1" smtClean="0"/>
              <a:t>Markedsføring</a:t>
            </a:r>
            <a:r>
              <a:rPr lang="en-US" sz="2400" dirty="0" smtClean="0"/>
              <a:t> (</a:t>
            </a:r>
            <a:r>
              <a:rPr lang="en-US" sz="2400" dirty="0" err="1" smtClean="0"/>
              <a:t>fx</a:t>
            </a:r>
            <a:r>
              <a:rPr lang="en-US" sz="2400" dirty="0" smtClean="0"/>
              <a:t> </a:t>
            </a:r>
            <a:r>
              <a:rPr lang="en-US" sz="2400" dirty="0" err="1" smtClean="0"/>
              <a:t>smp</a:t>
            </a:r>
            <a:r>
              <a:rPr lang="en-US" sz="2400" dirty="0" smtClean="0"/>
              <a:t>, 4/7 P)</a:t>
            </a:r>
          </a:p>
          <a:p>
            <a:r>
              <a:rPr lang="en-US" sz="2400" dirty="0" err="1" smtClean="0"/>
              <a:t>Udvikling</a:t>
            </a:r>
            <a:r>
              <a:rPr lang="en-US" sz="2400" dirty="0" smtClean="0"/>
              <a:t> </a:t>
            </a:r>
            <a:r>
              <a:rPr lang="en-US" sz="2400" dirty="0" err="1" smtClean="0"/>
              <a:t>og</a:t>
            </a:r>
            <a:r>
              <a:rPr lang="en-US" sz="2400" dirty="0" smtClean="0"/>
              <a:t> </a:t>
            </a:r>
            <a:r>
              <a:rPr lang="en-US" sz="2400" dirty="0" err="1" smtClean="0"/>
              <a:t>skalérbarhed</a:t>
            </a:r>
            <a:endParaRPr lang="en-US" sz="2400" dirty="0" smtClean="0"/>
          </a:p>
          <a:p>
            <a:r>
              <a:rPr lang="en-US" sz="2400" dirty="0" err="1">
                <a:solidFill>
                  <a:srgbClr val="FF0000"/>
                </a:solidFill>
              </a:rPr>
              <a:t>Skitserede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budgetter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og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forslag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på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finansiering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11262-B431-46C8-BBA2-09DA160E002A}" type="datetime2">
              <a:rPr lang="da-DK" smtClean="0"/>
              <a:t>16. maj 2019</a:t>
            </a:fld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Eksamen, Adding value</a:t>
            </a:r>
            <a:endParaRPr lang="en-US" dirty="0"/>
          </a:p>
        </p:txBody>
      </p:sp>
      <p:sp>
        <p:nvSpPr>
          <p:cNvPr id="9" name="Pladsholder til indhold 1"/>
          <p:cNvSpPr txBox="1">
            <a:spLocks/>
          </p:cNvSpPr>
          <p:nvPr/>
        </p:nvSpPr>
        <p:spPr>
          <a:xfrm>
            <a:off x="0" y="2348880"/>
            <a:ext cx="1872208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800" dirty="0" smtClean="0"/>
              <a:t>Pensu</a:t>
            </a:r>
            <a:r>
              <a:rPr lang="da-DK" sz="1800" dirty="0"/>
              <a:t>m</a:t>
            </a:r>
            <a:endParaRPr lang="da-DK" sz="1800" dirty="0" smtClean="0"/>
          </a:p>
          <a:p>
            <a:pPr marL="0" indent="0">
              <a:buNone/>
            </a:pPr>
            <a:r>
              <a:rPr lang="da-DK" sz="1800" dirty="0" smtClean="0">
                <a:solidFill>
                  <a:srgbClr val="FF0000"/>
                </a:solidFill>
              </a:rPr>
              <a:t>Eksamen</a:t>
            </a:r>
          </a:p>
          <a:p>
            <a:pPr marL="0" indent="0">
              <a:buNone/>
            </a:pPr>
            <a:r>
              <a:rPr lang="da-DK" sz="1800" dirty="0" smtClean="0"/>
              <a:t>Eksamenstræning</a:t>
            </a:r>
          </a:p>
          <a:p>
            <a:pPr marL="0" indent="0">
              <a:buNone/>
            </a:pPr>
            <a:r>
              <a:rPr lang="da-DK" sz="1800" dirty="0" err="1"/>
              <a:t>Adding</a:t>
            </a:r>
            <a:r>
              <a:rPr lang="da-DK" sz="1800" dirty="0"/>
              <a:t> </a:t>
            </a:r>
            <a:r>
              <a:rPr lang="da-DK" sz="1800" dirty="0" err="1"/>
              <a:t>values</a:t>
            </a:r>
            <a:r>
              <a:rPr lang="da-DK" sz="1800" dirty="0"/>
              <a:t> to the business model</a:t>
            </a:r>
            <a:endParaRPr lang="da-DK" sz="1800" dirty="0" smtClean="0"/>
          </a:p>
        </p:txBody>
      </p:sp>
    </p:spTree>
    <p:extLst>
      <p:ext uri="{BB962C8B-B14F-4D97-AF65-F5344CB8AC3E}">
        <p14:creationId xmlns:p14="http://schemas.microsoft.com/office/powerpoint/2010/main" val="52750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123728" y="44624"/>
            <a:ext cx="6963622" cy="6170175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3F91-7F07-42FC-B572-2C6897FD3030}" type="datetime2">
              <a:rPr lang="da-DK" smtClean="0"/>
              <a:t>16. maj 2019</a:t>
            </a:fld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Eksamen, Adding value</a:t>
            </a:r>
            <a:endParaRPr lang="en-US" dirty="0"/>
          </a:p>
        </p:txBody>
      </p:sp>
      <p:sp>
        <p:nvSpPr>
          <p:cNvPr id="9" name="Pladsholder til indhold 1"/>
          <p:cNvSpPr txBox="1">
            <a:spLocks/>
          </p:cNvSpPr>
          <p:nvPr/>
        </p:nvSpPr>
        <p:spPr>
          <a:xfrm>
            <a:off x="0" y="2348880"/>
            <a:ext cx="1872208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800" dirty="0" smtClean="0"/>
              <a:t>Pensu</a:t>
            </a:r>
            <a:r>
              <a:rPr lang="da-DK" sz="1800" dirty="0"/>
              <a:t>m</a:t>
            </a:r>
            <a:endParaRPr lang="da-DK" sz="1800" dirty="0" smtClean="0"/>
          </a:p>
          <a:p>
            <a:pPr marL="0" indent="0">
              <a:buNone/>
            </a:pPr>
            <a:r>
              <a:rPr lang="da-DK" sz="1800" dirty="0" smtClean="0"/>
              <a:t>Eksamen</a:t>
            </a:r>
          </a:p>
          <a:p>
            <a:pPr marL="0" indent="0">
              <a:buNone/>
            </a:pPr>
            <a:r>
              <a:rPr lang="da-DK" sz="1800" dirty="0" smtClean="0">
                <a:solidFill>
                  <a:srgbClr val="FF0000"/>
                </a:solidFill>
              </a:rPr>
              <a:t>Eksamenstræning</a:t>
            </a:r>
          </a:p>
          <a:p>
            <a:pPr marL="0" indent="0">
              <a:buNone/>
            </a:pPr>
            <a:r>
              <a:rPr lang="da-DK" sz="1800" dirty="0" err="1"/>
              <a:t>Adding</a:t>
            </a:r>
            <a:r>
              <a:rPr lang="da-DK" sz="1800" dirty="0"/>
              <a:t> </a:t>
            </a:r>
            <a:r>
              <a:rPr lang="da-DK" sz="1800" dirty="0" err="1"/>
              <a:t>values</a:t>
            </a:r>
            <a:r>
              <a:rPr lang="da-DK" sz="1800" dirty="0"/>
              <a:t> to the business model</a:t>
            </a:r>
            <a:endParaRPr lang="da-DK" sz="1800" dirty="0" smtClean="0"/>
          </a:p>
        </p:txBody>
      </p:sp>
    </p:spTree>
    <p:extLst>
      <p:ext uri="{BB962C8B-B14F-4D97-AF65-F5344CB8AC3E}">
        <p14:creationId xmlns:p14="http://schemas.microsoft.com/office/powerpoint/2010/main" val="85422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539</Words>
  <Application>Microsoft Office PowerPoint</Application>
  <PresentationFormat>Skærmshow (4:3)</PresentationFormat>
  <Paragraphs>121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Kontortema</vt:lpstr>
      <vt:lpstr>Humanistisk Entrepreneurship 13  Eksamen Eksamenstræning Adding values to the business model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Humanistisk Entrepreneurship 12 Synopsis Humanister i erhvervslivet</dc:title>
  <dc:creator>e</dc:creator>
  <cp:lastModifiedBy>e</cp:lastModifiedBy>
  <cp:revision>61</cp:revision>
  <dcterms:created xsi:type="dcterms:W3CDTF">2015-05-07T03:56:43Z</dcterms:created>
  <dcterms:modified xsi:type="dcterms:W3CDTF">2019-05-16T06:33:17Z</dcterms:modified>
</cp:coreProperties>
</file>